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2" r:id="rId2"/>
  </p:sldMasterIdLst>
  <p:sldIdLst>
    <p:sldId id="256" r:id="rId3"/>
    <p:sldId id="257" r:id="rId4"/>
    <p:sldId id="259" r:id="rId5"/>
    <p:sldId id="260" r:id="rId6"/>
    <p:sldId id="262" r:id="rId7"/>
    <p:sldId id="261" r:id="rId8"/>
    <p:sldId id="263" r:id="rId9"/>
    <p:sldId id="264" r:id="rId10"/>
    <p:sldId id="265" r:id="rId11"/>
    <p:sldId id="267" r:id="rId12"/>
    <p:sldId id="268" r:id="rId13"/>
    <p:sldId id="269" r:id="rId14"/>
    <p:sldId id="270" r:id="rId15"/>
    <p:sldId id="271" r:id="rId16"/>
    <p:sldId id="272" r:id="rId17"/>
  </p:sldIdLst>
  <p:sldSz cx="12192000" cy="6858000"/>
  <p:notesSz cx="6858000" cy="9144000"/>
  <p:embeddedFontLst>
    <p:embeddedFont>
      <p:font typeface="Bebas Neue" panose="020B0606020202050201" charset="0"/>
      <p:regular r:id="rId18"/>
    </p:embeddedFon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
      <p:font typeface="Montserrat Light" panose="020B0604020202020204" charset="0"/>
      <p:regular r:id="rId25"/>
      <p:italic r:id="rId26"/>
    </p:embeddedFont>
    <p:embeddedFont>
      <p:font typeface="Poppins Medium" panose="020B0604020202020204" charset="0"/>
      <p:regular r:id="rId27"/>
      <p:italic r:id="rId28"/>
    </p:embeddedFont>
    <p:embeddedFont>
      <p:font typeface="Poppins SemiBold" panose="020B0604020202020204" charset="0"/>
      <p:bold r:id="rId29"/>
      <p:boldItalic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11E"/>
    <a:srgbClr val="063D63"/>
    <a:srgbClr val="AFB135"/>
    <a:srgbClr val="2F2E33"/>
    <a:srgbClr val="395199"/>
    <a:srgbClr val="FFA52E"/>
    <a:srgbClr val="F73D19"/>
    <a:srgbClr val="04162E"/>
    <a:srgbClr val="2874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3"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997B921E-3E53-4F3C-B97F-523117DF2B59}" type="datetimeFigureOut">
              <a:rPr lang="en-US" smtClean="0"/>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C2F5B-2447-46DF-A3B9-228C29ED5109}" type="slidenum">
              <a:rPr lang="en-US" smtClean="0"/>
              <a:t>‹#›</a:t>
            </a:fld>
            <a:endParaRPr lang="en-US"/>
          </a:p>
        </p:txBody>
      </p:sp>
    </p:spTree>
    <p:extLst>
      <p:ext uri="{BB962C8B-B14F-4D97-AF65-F5344CB8AC3E}">
        <p14:creationId xmlns:p14="http://schemas.microsoft.com/office/powerpoint/2010/main" val="3737710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7B921E-3E53-4F3C-B97F-523117DF2B59}" type="datetimeFigureOut">
              <a:rPr lang="en-US" smtClean="0"/>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C2F5B-2447-46DF-A3B9-228C29ED5109}" type="slidenum">
              <a:rPr lang="en-US" smtClean="0"/>
              <a:t>‹#›</a:t>
            </a:fld>
            <a:endParaRPr lang="en-US"/>
          </a:p>
        </p:txBody>
      </p:sp>
    </p:spTree>
    <p:extLst>
      <p:ext uri="{BB962C8B-B14F-4D97-AF65-F5344CB8AC3E}">
        <p14:creationId xmlns:p14="http://schemas.microsoft.com/office/powerpoint/2010/main" val="1958552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7B921E-3E53-4F3C-B97F-523117DF2B59}" type="datetimeFigureOut">
              <a:rPr lang="en-US" smtClean="0"/>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C2F5B-2447-46DF-A3B9-228C29ED5109}" type="slidenum">
              <a:rPr lang="en-US" smtClean="0"/>
              <a:t>‹#›</a:t>
            </a:fld>
            <a:endParaRPr lang="en-US"/>
          </a:p>
        </p:txBody>
      </p:sp>
    </p:spTree>
    <p:extLst>
      <p:ext uri="{BB962C8B-B14F-4D97-AF65-F5344CB8AC3E}">
        <p14:creationId xmlns:p14="http://schemas.microsoft.com/office/powerpoint/2010/main" val="3093686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CDE5BC-6581-4CF7-A31E-FDB830CD30E9}" type="datetimeFigureOut">
              <a:rPr lang="en-US" smtClean="0"/>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BAF942-3986-4969-A4CE-E1CA60CCF2BD}" type="slidenum">
              <a:rPr lang="en-US" smtClean="0"/>
              <a:t>‹#›</a:t>
            </a:fld>
            <a:endParaRPr lang="en-US"/>
          </a:p>
        </p:txBody>
      </p:sp>
    </p:spTree>
    <p:extLst>
      <p:ext uri="{BB962C8B-B14F-4D97-AF65-F5344CB8AC3E}">
        <p14:creationId xmlns:p14="http://schemas.microsoft.com/office/powerpoint/2010/main" val="49849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CDE5BC-6581-4CF7-A31E-FDB830CD30E9}" type="datetimeFigureOut">
              <a:rPr lang="en-US" smtClean="0"/>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BAF942-3986-4969-A4CE-E1CA60CCF2BD}" type="slidenum">
              <a:rPr lang="en-US" smtClean="0"/>
              <a:t>‹#›</a:t>
            </a:fld>
            <a:endParaRPr lang="en-US"/>
          </a:p>
        </p:txBody>
      </p:sp>
    </p:spTree>
    <p:extLst>
      <p:ext uri="{BB962C8B-B14F-4D97-AF65-F5344CB8AC3E}">
        <p14:creationId xmlns:p14="http://schemas.microsoft.com/office/powerpoint/2010/main" val="4261181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CDE5BC-6581-4CF7-A31E-FDB830CD30E9}" type="datetimeFigureOut">
              <a:rPr lang="en-US" smtClean="0"/>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BAF942-3986-4969-A4CE-E1CA60CCF2BD}" type="slidenum">
              <a:rPr lang="en-US" smtClean="0"/>
              <a:t>‹#›</a:t>
            </a:fld>
            <a:endParaRPr lang="en-US"/>
          </a:p>
        </p:txBody>
      </p:sp>
    </p:spTree>
    <p:extLst>
      <p:ext uri="{BB962C8B-B14F-4D97-AF65-F5344CB8AC3E}">
        <p14:creationId xmlns:p14="http://schemas.microsoft.com/office/powerpoint/2010/main" val="714740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CDE5BC-6581-4CF7-A31E-FDB830CD30E9}" type="datetimeFigureOut">
              <a:rPr lang="en-US" smtClean="0"/>
              <a:t>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BAF942-3986-4969-A4CE-E1CA60CCF2BD}" type="slidenum">
              <a:rPr lang="en-US" smtClean="0"/>
              <a:t>‹#›</a:t>
            </a:fld>
            <a:endParaRPr lang="en-US"/>
          </a:p>
        </p:txBody>
      </p:sp>
    </p:spTree>
    <p:extLst>
      <p:ext uri="{BB962C8B-B14F-4D97-AF65-F5344CB8AC3E}">
        <p14:creationId xmlns:p14="http://schemas.microsoft.com/office/powerpoint/2010/main" val="18182630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CDE5BC-6581-4CF7-A31E-FDB830CD30E9}" type="datetimeFigureOut">
              <a:rPr lang="en-US" smtClean="0"/>
              <a:t>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BAF942-3986-4969-A4CE-E1CA60CCF2BD}" type="slidenum">
              <a:rPr lang="en-US" smtClean="0"/>
              <a:t>‹#›</a:t>
            </a:fld>
            <a:endParaRPr lang="en-US"/>
          </a:p>
        </p:txBody>
      </p:sp>
    </p:spTree>
    <p:extLst>
      <p:ext uri="{BB962C8B-B14F-4D97-AF65-F5344CB8AC3E}">
        <p14:creationId xmlns:p14="http://schemas.microsoft.com/office/powerpoint/2010/main" val="3106754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CDE5BC-6581-4CF7-A31E-FDB830CD30E9}" type="datetimeFigureOut">
              <a:rPr lang="en-US" smtClean="0"/>
              <a:t>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BAF942-3986-4969-A4CE-E1CA60CCF2BD}" type="slidenum">
              <a:rPr lang="en-US" smtClean="0"/>
              <a:t>‹#›</a:t>
            </a:fld>
            <a:endParaRPr lang="en-US"/>
          </a:p>
        </p:txBody>
      </p:sp>
    </p:spTree>
    <p:extLst>
      <p:ext uri="{BB962C8B-B14F-4D97-AF65-F5344CB8AC3E}">
        <p14:creationId xmlns:p14="http://schemas.microsoft.com/office/powerpoint/2010/main" val="3483126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CDE5BC-6581-4CF7-A31E-FDB830CD30E9}" type="datetimeFigureOut">
              <a:rPr lang="en-US" smtClean="0"/>
              <a:t>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BAF942-3986-4969-A4CE-E1CA60CCF2BD}" type="slidenum">
              <a:rPr lang="en-US" smtClean="0"/>
              <a:t>‹#›</a:t>
            </a:fld>
            <a:endParaRPr lang="en-US"/>
          </a:p>
        </p:txBody>
      </p:sp>
    </p:spTree>
    <p:extLst>
      <p:ext uri="{BB962C8B-B14F-4D97-AF65-F5344CB8AC3E}">
        <p14:creationId xmlns:p14="http://schemas.microsoft.com/office/powerpoint/2010/main" val="4217129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CDE5BC-6581-4CF7-A31E-FDB830CD30E9}" type="datetimeFigureOut">
              <a:rPr lang="en-US" smtClean="0"/>
              <a:t>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BAF942-3986-4969-A4CE-E1CA60CCF2BD}" type="slidenum">
              <a:rPr lang="en-US" smtClean="0"/>
              <a:t>‹#›</a:t>
            </a:fld>
            <a:endParaRPr lang="en-US"/>
          </a:p>
        </p:txBody>
      </p:sp>
    </p:spTree>
    <p:extLst>
      <p:ext uri="{BB962C8B-B14F-4D97-AF65-F5344CB8AC3E}">
        <p14:creationId xmlns:p14="http://schemas.microsoft.com/office/powerpoint/2010/main" val="1093232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38175"/>
            <a:ext cx="10515600" cy="1052515"/>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7B921E-3E53-4F3C-B97F-523117DF2B59}" type="datetimeFigureOut">
              <a:rPr lang="en-US" smtClean="0"/>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C2F5B-2447-46DF-A3B9-228C29ED5109}" type="slidenum">
              <a:rPr lang="en-US" smtClean="0"/>
              <a:t>‹#›</a:t>
            </a:fld>
            <a:endParaRPr lang="en-US"/>
          </a:p>
        </p:txBody>
      </p:sp>
    </p:spTree>
    <p:extLst>
      <p:ext uri="{BB962C8B-B14F-4D97-AF65-F5344CB8AC3E}">
        <p14:creationId xmlns:p14="http://schemas.microsoft.com/office/powerpoint/2010/main" val="35761619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CDE5BC-6581-4CF7-A31E-FDB830CD30E9}" type="datetimeFigureOut">
              <a:rPr lang="en-US" smtClean="0"/>
              <a:t>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BAF942-3986-4969-A4CE-E1CA60CCF2BD}" type="slidenum">
              <a:rPr lang="en-US" smtClean="0"/>
              <a:t>‹#›</a:t>
            </a:fld>
            <a:endParaRPr lang="en-US"/>
          </a:p>
        </p:txBody>
      </p:sp>
    </p:spTree>
    <p:extLst>
      <p:ext uri="{BB962C8B-B14F-4D97-AF65-F5344CB8AC3E}">
        <p14:creationId xmlns:p14="http://schemas.microsoft.com/office/powerpoint/2010/main" val="16130612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CDE5BC-6581-4CF7-A31E-FDB830CD30E9}" type="datetimeFigureOut">
              <a:rPr lang="en-US" smtClean="0"/>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BAF942-3986-4969-A4CE-E1CA60CCF2BD}" type="slidenum">
              <a:rPr lang="en-US" smtClean="0"/>
              <a:t>‹#›</a:t>
            </a:fld>
            <a:endParaRPr lang="en-US"/>
          </a:p>
        </p:txBody>
      </p:sp>
    </p:spTree>
    <p:extLst>
      <p:ext uri="{BB962C8B-B14F-4D97-AF65-F5344CB8AC3E}">
        <p14:creationId xmlns:p14="http://schemas.microsoft.com/office/powerpoint/2010/main" val="37001088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CDE5BC-6581-4CF7-A31E-FDB830CD30E9}" type="datetimeFigureOut">
              <a:rPr lang="en-US" smtClean="0"/>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BAF942-3986-4969-A4CE-E1CA60CCF2BD}" type="slidenum">
              <a:rPr lang="en-US" smtClean="0"/>
              <a:t>‹#›</a:t>
            </a:fld>
            <a:endParaRPr lang="en-US"/>
          </a:p>
        </p:txBody>
      </p:sp>
    </p:spTree>
    <p:extLst>
      <p:ext uri="{BB962C8B-B14F-4D97-AF65-F5344CB8AC3E}">
        <p14:creationId xmlns:p14="http://schemas.microsoft.com/office/powerpoint/2010/main" val="261305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7B921E-3E53-4F3C-B97F-523117DF2B59}" type="datetimeFigureOut">
              <a:rPr lang="en-US" smtClean="0"/>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C2F5B-2447-46DF-A3B9-228C29ED5109}" type="slidenum">
              <a:rPr lang="en-US" smtClean="0"/>
              <a:t>‹#›</a:t>
            </a:fld>
            <a:endParaRPr lang="en-US"/>
          </a:p>
        </p:txBody>
      </p:sp>
    </p:spTree>
    <p:extLst>
      <p:ext uri="{BB962C8B-B14F-4D97-AF65-F5344CB8AC3E}">
        <p14:creationId xmlns:p14="http://schemas.microsoft.com/office/powerpoint/2010/main" val="15335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7B921E-3E53-4F3C-B97F-523117DF2B59}" type="datetimeFigureOut">
              <a:rPr lang="en-US" smtClean="0"/>
              <a:t>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C2F5B-2447-46DF-A3B9-228C29ED5109}" type="slidenum">
              <a:rPr lang="en-US" smtClean="0"/>
              <a:t>‹#›</a:t>
            </a:fld>
            <a:endParaRPr lang="en-US"/>
          </a:p>
        </p:txBody>
      </p:sp>
    </p:spTree>
    <p:extLst>
      <p:ext uri="{BB962C8B-B14F-4D97-AF65-F5344CB8AC3E}">
        <p14:creationId xmlns:p14="http://schemas.microsoft.com/office/powerpoint/2010/main" val="1307520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7B921E-3E53-4F3C-B97F-523117DF2B59}" type="datetimeFigureOut">
              <a:rPr lang="en-US" smtClean="0"/>
              <a:t>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7C2F5B-2447-46DF-A3B9-228C29ED5109}" type="slidenum">
              <a:rPr lang="en-US" smtClean="0"/>
              <a:t>‹#›</a:t>
            </a:fld>
            <a:endParaRPr lang="en-US"/>
          </a:p>
        </p:txBody>
      </p:sp>
    </p:spTree>
    <p:extLst>
      <p:ext uri="{BB962C8B-B14F-4D97-AF65-F5344CB8AC3E}">
        <p14:creationId xmlns:p14="http://schemas.microsoft.com/office/powerpoint/2010/main" val="1908057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7B921E-3E53-4F3C-B97F-523117DF2B59}" type="datetimeFigureOut">
              <a:rPr lang="en-US" smtClean="0"/>
              <a:t>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7C2F5B-2447-46DF-A3B9-228C29ED5109}" type="slidenum">
              <a:rPr lang="en-US" smtClean="0"/>
              <a:t>‹#›</a:t>
            </a:fld>
            <a:endParaRPr lang="en-US"/>
          </a:p>
        </p:txBody>
      </p:sp>
    </p:spTree>
    <p:extLst>
      <p:ext uri="{BB962C8B-B14F-4D97-AF65-F5344CB8AC3E}">
        <p14:creationId xmlns:p14="http://schemas.microsoft.com/office/powerpoint/2010/main" val="1228275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7B921E-3E53-4F3C-B97F-523117DF2B59}" type="datetimeFigureOut">
              <a:rPr lang="en-US" smtClean="0"/>
              <a:t>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7C2F5B-2447-46DF-A3B9-228C29ED5109}" type="slidenum">
              <a:rPr lang="en-US" smtClean="0"/>
              <a:t>‹#›</a:t>
            </a:fld>
            <a:endParaRPr lang="en-US"/>
          </a:p>
        </p:txBody>
      </p:sp>
    </p:spTree>
    <p:extLst>
      <p:ext uri="{BB962C8B-B14F-4D97-AF65-F5344CB8AC3E}">
        <p14:creationId xmlns:p14="http://schemas.microsoft.com/office/powerpoint/2010/main" val="3049696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97B921E-3E53-4F3C-B97F-523117DF2B59}" type="datetimeFigureOut">
              <a:rPr lang="en-US" smtClean="0"/>
              <a:t>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C2F5B-2447-46DF-A3B9-228C29ED5109}" type="slidenum">
              <a:rPr lang="en-US" smtClean="0"/>
              <a:t>‹#›</a:t>
            </a:fld>
            <a:endParaRPr lang="en-US"/>
          </a:p>
        </p:txBody>
      </p:sp>
    </p:spTree>
    <p:extLst>
      <p:ext uri="{BB962C8B-B14F-4D97-AF65-F5344CB8AC3E}">
        <p14:creationId xmlns:p14="http://schemas.microsoft.com/office/powerpoint/2010/main" val="4066637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97B921E-3E53-4F3C-B97F-523117DF2B59}" type="datetimeFigureOut">
              <a:rPr lang="en-US" smtClean="0"/>
              <a:t>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C2F5B-2447-46DF-A3B9-228C29ED5109}" type="slidenum">
              <a:rPr lang="en-US" smtClean="0"/>
              <a:t>‹#›</a:t>
            </a:fld>
            <a:endParaRPr lang="en-US"/>
          </a:p>
        </p:txBody>
      </p:sp>
    </p:spTree>
    <p:extLst>
      <p:ext uri="{BB962C8B-B14F-4D97-AF65-F5344CB8AC3E}">
        <p14:creationId xmlns:p14="http://schemas.microsoft.com/office/powerpoint/2010/main" val="245910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7B921E-3E53-4F3C-B97F-523117DF2B59}" type="datetimeFigureOut">
              <a:rPr lang="en-US" smtClean="0"/>
              <a:t>2/2/2021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7C2F5B-2447-46DF-A3B9-228C29ED5109}" type="slidenum">
              <a:rPr lang="en-US" smtClean="0"/>
              <a:t>‹#›</a:t>
            </a:fld>
            <a:endParaRPr lang="en-US"/>
          </a:p>
        </p:txBody>
      </p:sp>
    </p:spTree>
    <p:extLst>
      <p:ext uri="{BB962C8B-B14F-4D97-AF65-F5344CB8AC3E}">
        <p14:creationId xmlns:p14="http://schemas.microsoft.com/office/powerpoint/2010/main" val="18597601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a:solidFill>
            <a:schemeClr val="bg1"/>
          </a:solidFill>
          <a:latin typeface="Poppins SemiBold" panose="00000700000000000000" pitchFamily="50" charset="0"/>
          <a:ea typeface="+mj-ea"/>
          <a:cs typeface="Poppins SemiBold" panose="00000700000000000000" pitchFamily="50"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FFA52E"/>
          </a:solidFill>
          <a:latin typeface="Poppins Medium" panose="00000600000000000000" pitchFamily="50" charset="0"/>
          <a:ea typeface="Roboto Slab" pitchFamily="2" charset="0"/>
          <a:cs typeface="Poppins Medium" panose="00000600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FFA52E"/>
          </a:solidFill>
          <a:latin typeface="Poppins Medium" panose="00000600000000000000" pitchFamily="50" charset="0"/>
          <a:ea typeface="Roboto Slab" pitchFamily="2" charset="0"/>
          <a:cs typeface="Poppins Medium" panose="00000600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FFA52E"/>
          </a:solidFill>
          <a:latin typeface="Poppins Medium" panose="00000600000000000000" pitchFamily="50" charset="0"/>
          <a:ea typeface="Roboto Slab" pitchFamily="2" charset="0"/>
          <a:cs typeface="Poppins Medium" panose="00000600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FFA52E"/>
          </a:solidFill>
          <a:latin typeface="Poppins Medium" panose="00000600000000000000" pitchFamily="50" charset="0"/>
          <a:ea typeface="Roboto Slab" pitchFamily="2" charset="0"/>
          <a:cs typeface="Poppins Medium" panose="00000600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FFA52E"/>
          </a:solidFill>
          <a:latin typeface="Poppins Medium" panose="00000600000000000000" pitchFamily="50" charset="0"/>
          <a:ea typeface="Roboto Slab" pitchFamily="2" charset="0"/>
          <a:cs typeface="Poppins Medium" panose="00000600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CDE5BC-6581-4CF7-A31E-FDB830CD30E9}" type="datetimeFigureOut">
              <a:rPr lang="en-US" smtClean="0"/>
              <a:t>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BAF942-3986-4969-A4CE-E1CA60CCF2BD}" type="slidenum">
              <a:rPr lang="en-US" smtClean="0"/>
              <a:t>‹#›</a:t>
            </a:fld>
            <a:endParaRPr lang="en-US"/>
          </a:p>
        </p:txBody>
      </p:sp>
    </p:spTree>
    <p:extLst>
      <p:ext uri="{BB962C8B-B14F-4D97-AF65-F5344CB8AC3E}">
        <p14:creationId xmlns:p14="http://schemas.microsoft.com/office/powerpoint/2010/main" val="41479275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407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2925"/>
            <a:ext cx="10515600" cy="1147763"/>
          </a:xfrm>
        </p:spPr>
        <p:txBody>
          <a:bodyPr>
            <a:normAutofit/>
          </a:bodyPr>
          <a:lstStyle/>
          <a:p>
            <a:r>
              <a:rPr lang="en-US" dirty="0"/>
              <a:t>Chapter 6 – VPN Tunnel </a:t>
            </a:r>
            <a:endParaRPr lang="en-US" dirty="0">
              <a:solidFill>
                <a:srgbClr val="063D63"/>
              </a:solidFill>
              <a:latin typeface="Bebas Neue" panose="020B0606020202050201" pitchFamily="34" charset="0"/>
            </a:endParaRPr>
          </a:p>
        </p:txBody>
      </p:sp>
      <p:pic>
        <p:nvPicPr>
          <p:cNvPr id="3074" name="Picture 2" descr="Vpn Shield, Hacker, Hacking, Laptop, Drive, Scheme">
            <a:extLst>
              <a:ext uri="{FF2B5EF4-FFF2-40B4-BE49-F238E27FC236}">
                <a16:creationId xmlns:a16="http://schemas.microsoft.com/office/drawing/2014/main" id="{5D940E6B-DB58-4097-8444-B7B0C72FE7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5" y="1690688"/>
            <a:ext cx="7600950" cy="4275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647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2925"/>
            <a:ext cx="10515600" cy="1147763"/>
          </a:xfrm>
        </p:spPr>
        <p:txBody>
          <a:bodyPr>
            <a:normAutofit fontScale="90000"/>
          </a:bodyPr>
          <a:lstStyle/>
          <a:p>
            <a:r>
              <a:rPr lang="en-US" dirty="0"/>
              <a:t>Chapter 6 – VPN Remote Access and Site to Site</a:t>
            </a:r>
            <a:endParaRPr lang="en-US" dirty="0">
              <a:solidFill>
                <a:srgbClr val="063D63"/>
              </a:solidFill>
              <a:latin typeface="Bebas Neue" panose="020B0606020202050201" pitchFamily="34" charset="0"/>
            </a:endParaRPr>
          </a:p>
        </p:txBody>
      </p:sp>
      <p:sp>
        <p:nvSpPr>
          <p:cNvPr id="3" name="Content Placeholder 2"/>
          <p:cNvSpPr>
            <a:spLocks noGrp="1"/>
          </p:cNvSpPr>
          <p:nvPr>
            <p:ph idx="1"/>
          </p:nvPr>
        </p:nvSpPr>
        <p:spPr/>
        <p:txBody>
          <a:bodyPr>
            <a:normAutofit/>
          </a:bodyPr>
          <a:lstStyle/>
          <a:p>
            <a:r>
              <a:rPr lang="en-US" sz="2400" b="1" dirty="0"/>
              <a:t> Remote Access VPN </a:t>
            </a:r>
            <a:r>
              <a:rPr lang="en-US" sz="2400" dirty="0"/>
              <a:t>allows a client to connect to a private network and use its resources and services remotely. The link between the remote client and the private network is established over the Internet and creates a secure connection or tunnel to transmit data. Remote Access VPN is used often by teleworkers and users who work remotely. Remote Access VPN can also be used for home use as an extra layer of security.</a:t>
            </a:r>
          </a:p>
          <a:p>
            <a:r>
              <a:rPr lang="en-US" sz="2400" b="1" dirty="0"/>
              <a:t>A Site-to-Site VPN </a:t>
            </a:r>
            <a:r>
              <a:rPr lang="en-US" sz="2400" dirty="0"/>
              <a:t>is used primarily on an enterprise networks within large companies. Organizations that have multiple branches or office locations in different locations would use a site-to-site VPN to connect one office location to another office location. Site-to-site VPN establishes an imaginary bridge between offices separated by a large geographical distance to create a secure and private connection from one office to another office.</a:t>
            </a:r>
            <a:endParaRPr lang="en-US" sz="2400" dirty="0">
              <a:solidFill>
                <a:srgbClr val="00111E"/>
              </a:solidFill>
              <a:latin typeface="Montserrat Light" panose="00000400000000000000" pitchFamily="50" charset="0"/>
            </a:endParaRPr>
          </a:p>
        </p:txBody>
      </p:sp>
    </p:spTree>
    <p:extLst>
      <p:ext uri="{BB962C8B-B14F-4D97-AF65-F5344CB8AC3E}">
        <p14:creationId xmlns:p14="http://schemas.microsoft.com/office/powerpoint/2010/main" val="1835727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2925"/>
            <a:ext cx="10515600" cy="1147763"/>
          </a:xfrm>
        </p:spPr>
        <p:txBody>
          <a:bodyPr>
            <a:normAutofit/>
          </a:bodyPr>
          <a:lstStyle/>
          <a:p>
            <a:r>
              <a:rPr lang="en-US" dirty="0"/>
              <a:t>Chapter 6 – IPsec</a:t>
            </a:r>
            <a:endParaRPr lang="en-US" dirty="0">
              <a:solidFill>
                <a:srgbClr val="063D63"/>
              </a:solidFill>
              <a:latin typeface="Bebas Neue" panose="020B0606020202050201" pitchFamily="34" charset="0"/>
            </a:endParaRPr>
          </a:p>
        </p:txBody>
      </p:sp>
      <p:sp>
        <p:nvSpPr>
          <p:cNvPr id="3" name="Content Placeholder 2"/>
          <p:cNvSpPr>
            <a:spLocks noGrp="1"/>
          </p:cNvSpPr>
          <p:nvPr>
            <p:ph idx="1"/>
          </p:nvPr>
        </p:nvSpPr>
        <p:spPr/>
        <p:txBody>
          <a:bodyPr>
            <a:normAutofit/>
          </a:bodyPr>
          <a:lstStyle/>
          <a:p>
            <a:r>
              <a:rPr lang="en-US" dirty="0"/>
              <a:t>Internet Protocol Security, known as IPSec, is used to protect Internet messages across an IP network. IPSec fortifies IP messages by validating the session and encrypts each data packet throughout the connection. IPSec runs in two modes: Transport mode and Tunneling mode.</a:t>
            </a:r>
            <a:endParaRPr lang="en-US" sz="2400" dirty="0">
              <a:solidFill>
                <a:srgbClr val="00111E"/>
              </a:solidFill>
              <a:latin typeface="Montserrat Light" panose="00000400000000000000" pitchFamily="50" charset="0"/>
            </a:endParaRPr>
          </a:p>
        </p:txBody>
      </p:sp>
    </p:spTree>
    <p:extLst>
      <p:ext uri="{BB962C8B-B14F-4D97-AF65-F5344CB8AC3E}">
        <p14:creationId xmlns:p14="http://schemas.microsoft.com/office/powerpoint/2010/main" val="3219816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2925"/>
            <a:ext cx="10515600" cy="1147763"/>
          </a:xfrm>
        </p:spPr>
        <p:txBody>
          <a:bodyPr>
            <a:normAutofit/>
          </a:bodyPr>
          <a:lstStyle/>
          <a:p>
            <a:r>
              <a:rPr lang="en-US" sz="2800" dirty="0"/>
              <a:t>Chapter 6 –Transport Layer Security (TLS) and Secure Sockets Layer (SSL)</a:t>
            </a:r>
            <a:endParaRPr lang="en-US" sz="2800" dirty="0">
              <a:solidFill>
                <a:srgbClr val="063D63"/>
              </a:solidFill>
              <a:latin typeface="Bebas Neue" panose="020B0606020202050201" pitchFamily="34" charset="0"/>
            </a:endParaRPr>
          </a:p>
        </p:txBody>
      </p:sp>
      <p:sp>
        <p:nvSpPr>
          <p:cNvPr id="3" name="Content Placeholder 2"/>
          <p:cNvSpPr>
            <a:spLocks noGrp="1"/>
          </p:cNvSpPr>
          <p:nvPr>
            <p:ph idx="1"/>
          </p:nvPr>
        </p:nvSpPr>
        <p:spPr/>
        <p:txBody>
          <a:bodyPr>
            <a:normAutofit/>
          </a:bodyPr>
          <a:lstStyle/>
          <a:p>
            <a:r>
              <a:rPr lang="en-US" dirty="0"/>
              <a:t>Transport Layer Security (TLS) and Secure Sockets Layer (SSL) create a VPN connection by using the web browser as a client. These VPN types are used to prohibit user access to specific applications as opposed to the entire network. </a:t>
            </a:r>
          </a:p>
          <a:p>
            <a:r>
              <a:rPr lang="en-US" dirty="0"/>
              <a:t>An easy way to identify whether your browser connection is using SSL is to see whether the URL contains “https” as opposed to “http.” A browser using SSL will display “https” to show it is secure and will establish an encrypted connection.</a:t>
            </a:r>
            <a:endParaRPr lang="en-US" sz="2400" dirty="0">
              <a:solidFill>
                <a:srgbClr val="00111E"/>
              </a:solidFill>
              <a:latin typeface="Montserrat Light" panose="00000400000000000000" pitchFamily="50" charset="0"/>
            </a:endParaRPr>
          </a:p>
        </p:txBody>
      </p:sp>
    </p:spTree>
    <p:extLst>
      <p:ext uri="{BB962C8B-B14F-4D97-AF65-F5344CB8AC3E}">
        <p14:creationId xmlns:p14="http://schemas.microsoft.com/office/powerpoint/2010/main" val="3493957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2925"/>
            <a:ext cx="10515600" cy="1147763"/>
          </a:xfrm>
        </p:spPr>
        <p:txBody>
          <a:bodyPr>
            <a:normAutofit fontScale="90000"/>
          </a:bodyPr>
          <a:lstStyle/>
          <a:p>
            <a:r>
              <a:rPr lang="en-US" dirty="0"/>
              <a:t>Chapter 6 – L2TP or Layer 2 Tunneling Protocol </a:t>
            </a:r>
            <a:endParaRPr lang="en-US" dirty="0">
              <a:solidFill>
                <a:srgbClr val="063D63"/>
              </a:solidFill>
              <a:latin typeface="Bebas Neue" panose="020B0606020202050201" pitchFamily="34" charset="0"/>
            </a:endParaRPr>
          </a:p>
        </p:txBody>
      </p:sp>
      <p:sp>
        <p:nvSpPr>
          <p:cNvPr id="3" name="Content Placeholder 2"/>
          <p:cNvSpPr>
            <a:spLocks noGrp="1"/>
          </p:cNvSpPr>
          <p:nvPr>
            <p:ph idx="1"/>
          </p:nvPr>
        </p:nvSpPr>
        <p:spPr/>
        <p:txBody>
          <a:bodyPr>
            <a:normAutofit/>
          </a:bodyPr>
          <a:lstStyle/>
          <a:p>
            <a:r>
              <a:rPr lang="en-US" dirty="0"/>
              <a:t>L2TP or Layer 2 Tunneling Protocol is a tunneling protocol that is often used with an additional VPN protocol such as IPSec in order to establish a very secure VPN connection. L2TP does not provide an encryption by itself. LT2P creates a tunnel between two L2TP network devices and IPSec is used to secure communication and encrypt the data. One of the reasons that L2TP is such a popular protocol is that there are no known weaknesses or vulnerabilities.</a:t>
            </a:r>
            <a:endParaRPr lang="en-US" sz="2400" dirty="0">
              <a:solidFill>
                <a:srgbClr val="00111E"/>
              </a:solidFill>
              <a:latin typeface="Montserrat Light" panose="00000400000000000000" pitchFamily="50" charset="0"/>
            </a:endParaRPr>
          </a:p>
        </p:txBody>
      </p:sp>
    </p:spTree>
    <p:extLst>
      <p:ext uri="{BB962C8B-B14F-4D97-AF65-F5344CB8AC3E}">
        <p14:creationId xmlns:p14="http://schemas.microsoft.com/office/powerpoint/2010/main" val="143067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2925"/>
            <a:ext cx="10515600" cy="1147763"/>
          </a:xfrm>
        </p:spPr>
        <p:txBody>
          <a:bodyPr>
            <a:normAutofit/>
          </a:bodyPr>
          <a:lstStyle/>
          <a:p>
            <a:r>
              <a:rPr lang="en-US" sz="3600" dirty="0"/>
              <a:t>Chapter 6 – Point-to-Point Tunneling Protocol (PPTP) </a:t>
            </a:r>
            <a:endParaRPr lang="en-US" sz="3600" dirty="0">
              <a:solidFill>
                <a:srgbClr val="063D63"/>
              </a:solidFill>
              <a:latin typeface="Bebas Neue" panose="020B0606020202050201" pitchFamily="34" charset="0"/>
            </a:endParaRPr>
          </a:p>
        </p:txBody>
      </p:sp>
      <p:sp>
        <p:nvSpPr>
          <p:cNvPr id="3" name="Content Placeholder 2"/>
          <p:cNvSpPr>
            <a:spLocks noGrp="1"/>
          </p:cNvSpPr>
          <p:nvPr>
            <p:ph idx="1"/>
          </p:nvPr>
        </p:nvSpPr>
        <p:spPr/>
        <p:txBody>
          <a:bodyPr>
            <a:normAutofit/>
          </a:bodyPr>
          <a:lstStyle/>
          <a:p>
            <a:r>
              <a:rPr lang="en-US" dirty="0"/>
              <a:t>Point-to-Point Tunneling Protocol (PPTP) is one of the oldest protocols used on VPN networks. It is also extremely fast and is known as one of the fastest VPN protocols. However, PPTP is not very secure and has a very weak encryption standard. PPTP creates a tunnel and is used to encrypt the data between connections. PPTP is also very easy to configure and set up and is well-suited for most operating systems.</a:t>
            </a:r>
            <a:endParaRPr lang="en-US" sz="2400" dirty="0">
              <a:solidFill>
                <a:srgbClr val="00111E"/>
              </a:solidFill>
              <a:latin typeface="Montserrat Light" panose="00000400000000000000" pitchFamily="50" charset="0"/>
            </a:endParaRPr>
          </a:p>
        </p:txBody>
      </p:sp>
    </p:spTree>
    <p:extLst>
      <p:ext uri="{BB962C8B-B14F-4D97-AF65-F5344CB8AC3E}">
        <p14:creationId xmlns:p14="http://schemas.microsoft.com/office/powerpoint/2010/main" val="2694451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Chapter 6</a:t>
            </a:r>
            <a:br>
              <a:rPr lang="en-US" sz="5400" dirty="0"/>
            </a:br>
            <a:r>
              <a:rPr lang="en-US" sz="5400" dirty="0"/>
              <a:t>Network Services</a:t>
            </a:r>
            <a:endParaRPr lang="en-US" sz="5400" dirty="0">
              <a:latin typeface="Bebas Neue" panose="020B0606020202050201" pitchFamily="34" charset="0"/>
              <a:ea typeface="Open Sans Light" panose="020B0306030504020204" pitchFamily="34" charset="0"/>
              <a:cs typeface="Open Sans Light" panose="020B0306030504020204" pitchFamily="34" charset="0"/>
            </a:endParaRPr>
          </a:p>
        </p:txBody>
      </p:sp>
      <p:sp>
        <p:nvSpPr>
          <p:cNvPr id="3" name="Subtitle 2"/>
          <p:cNvSpPr>
            <a:spLocks noGrp="1"/>
          </p:cNvSpPr>
          <p:nvPr>
            <p:ph type="subTitle" idx="1"/>
          </p:nvPr>
        </p:nvSpPr>
        <p:spPr/>
        <p:txBody>
          <a:bodyPr/>
          <a:lstStyle/>
          <a:p>
            <a:r>
              <a:rPr lang="en-US" dirty="0">
                <a:solidFill>
                  <a:srgbClr val="AFB135"/>
                </a:solidFill>
                <a:latin typeface="Montserrat Light" panose="00000400000000000000" pitchFamily="50" charset="0"/>
                <a:ea typeface="Open Sans" panose="020B0606030504020204" pitchFamily="34" charset="0"/>
                <a:cs typeface="Open Sans" panose="020B0606030504020204" pitchFamily="34" charset="0"/>
              </a:rPr>
              <a:t>Network and Security Fundamentals </a:t>
            </a:r>
          </a:p>
          <a:p>
            <a:endParaRPr lang="en-US" dirty="0">
              <a:solidFill>
                <a:srgbClr val="AFB135"/>
              </a:solidFill>
              <a:latin typeface="Montserrat Light"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4241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2925"/>
            <a:ext cx="10515600" cy="1147763"/>
          </a:xfrm>
        </p:spPr>
        <p:txBody>
          <a:bodyPr>
            <a:normAutofit/>
          </a:bodyPr>
          <a:lstStyle/>
          <a:p>
            <a:r>
              <a:rPr lang="en-US" dirty="0">
                <a:solidFill>
                  <a:srgbClr val="063D63"/>
                </a:solidFill>
                <a:latin typeface="Bebas Neue" panose="020B0606020202050201" pitchFamily="34" charset="0"/>
              </a:rPr>
              <a:t>Objectives </a:t>
            </a:r>
          </a:p>
        </p:txBody>
      </p:sp>
      <p:sp>
        <p:nvSpPr>
          <p:cNvPr id="3" name="Content Placeholder 2"/>
          <p:cNvSpPr>
            <a:spLocks noGrp="1"/>
          </p:cNvSpPr>
          <p:nvPr>
            <p:ph idx="1"/>
          </p:nvPr>
        </p:nvSpPr>
        <p:spPr/>
        <p:txBody>
          <a:bodyPr>
            <a:normAutofit/>
          </a:bodyPr>
          <a:lstStyle/>
          <a:p>
            <a:r>
              <a:rPr lang="en-US" dirty="0"/>
              <a:t>Describe the purpose of DHCP and Domain Name System (DNS) on network</a:t>
            </a:r>
          </a:p>
          <a:p>
            <a:endParaRPr lang="en-US" dirty="0"/>
          </a:p>
          <a:p>
            <a:r>
              <a:rPr lang="en-US" dirty="0"/>
              <a:t>Describe how name resolution works</a:t>
            </a:r>
          </a:p>
          <a:p>
            <a:endParaRPr lang="en-US" dirty="0"/>
          </a:p>
          <a:p>
            <a:r>
              <a:rPr lang="en-US" dirty="0"/>
              <a:t>Identify common network services</a:t>
            </a:r>
          </a:p>
          <a:p>
            <a:pPr marL="0" indent="0">
              <a:buNone/>
            </a:pPr>
            <a:endParaRPr lang="en-US" dirty="0"/>
          </a:p>
          <a:p>
            <a:r>
              <a:rPr lang="en-US" dirty="0"/>
              <a:t>Describe various methods of remote administration</a:t>
            </a:r>
          </a:p>
          <a:p>
            <a:endParaRPr lang="en-US" sz="2400" dirty="0">
              <a:solidFill>
                <a:srgbClr val="00111E"/>
              </a:solidFill>
              <a:latin typeface="Montserrat Light" panose="00000400000000000000" pitchFamily="50" charset="0"/>
            </a:endParaRPr>
          </a:p>
        </p:txBody>
      </p:sp>
    </p:spTree>
    <p:extLst>
      <p:ext uri="{BB962C8B-B14F-4D97-AF65-F5344CB8AC3E}">
        <p14:creationId xmlns:p14="http://schemas.microsoft.com/office/powerpoint/2010/main" val="1733670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0734"/>
            <a:ext cx="10515600" cy="1147763"/>
          </a:xfrm>
        </p:spPr>
        <p:txBody>
          <a:bodyPr>
            <a:normAutofit fontScale="90000"/>
          </a:bodyPr>
          <a:lstStyle/>
          <a:p>
            <a:r>
              <a:rPr lang="en-US" sz="3600" dirty="0"/>
              <a:t>Chapter 6 – DHCP (Dynamic Host Configuration Protocol)</a:t>
            </a:r>
            <a:br>
              <a:rPr lang="en-US" dirty="0"/>
            </a:br>
            <a:endParaRPr lang="en-US" dirty="0">
              <a:solidFill>
                <a:srgbClr val="063D63"/>
              </a:solidFill>
              <a:latin typeface="Bebas Neue" panose="020B0606020202050201" pitchFamily="34" charset="0"/>
            </a:endParaRPr>
          </a:p>
        </p:txBody>
      </p:sp>
      <p:sp>
        <p:nvSpPr>
          <p:cNvPr id="3" name="Content Placeholder 2"/>
          <p:cNvSpPr>
            <a:spLocks noGrp="1"/>
          </p:cNvSpPr>
          <p:nvPr>
            <p:ph idx="1"/>
          </p:nvPr>
        </p:nvSpPr>
        <p:spPr/>
        <p:txBody>
          <a:bodyPr>
            <a:normAutofit lnSpcReduction="10000"/>
          </a:bodyPr>
          <a:lstStyle/>
          <a:p>
            <a:pPr marL="0" indent="0">
              <a:buNone/>
            </a:pPr>
            <a:r>
              <a:rPr lang="en-US" dirty="0"/>
              <a:t>DHCP (Dynamic Host Configuration Protocol)</a:t>
            </a:r>
          </a:p>
          <a:p>
            <a:pPr marL="0" indent="0">
              <a:buNone/>
            </a:pPr>
            <a:r>
              <a:rPr lang="en-US" dirty="0"/>
              <a:t>DHCP functions by leasing TCP/IP information and IP addresses to network devices for a certain amount of time. This is accomplished through a series of DHCP messages that are sent back and forth between the DHCP client and the DHCP server. The messages used in a DHCP transmission are </a:t>
            </a:r>
            <a:br>
              <a:rPr lang="en-US" dirty="0"/>
            </a:br>
            <a:br>
              <a:rPr lang="en-US" dirty="0"/>
            </a:br>
            <a:r>
              <a:rPr lang="en-US" dirty="0"/>
              <a:t>DHCP- </a:t>
            </a:r>
            <a:r>
              <a:rPr lang="en-US" b="1" dirty="0"/>
              <a:t>D</a:t>
            </a:r>
            <a:r>
              <a:rPr lang="en-US" dirty="0"/>
              <a:t>ISCOVER, </a:t>
            </a:r>
            <a:br>
              <a:rPr lang="en-US" dirty="0"/>
            </a:br>
            <a:r>
              <a:rPr lang="en-US" dirty="0"/>
              <a:t>DHCP- </a:t>
            </a:r>
            <a:r>
              <a:rPr lang="en-US" b="1" dirty="0"/>
              <a:t>O</a:t>
            </a:r>
            <a:r>
              <a:rPr lang="en-US" dirty="0"/>
              <a:t>FFER, </a:t>
            </a:r>
            <a:br>
              <a:rPr lang="en-US" dirty="0"/>
            </a:br>
            <a:r>
              <a:rPr lang="en-US" dirty="0"/>
              <a:t>DHCP- </a:t>
            </a:r>
            <a:r>
              <a:rPr lang="en-US" b="1" dirty="0"/>
              <a:t>R</a:t>
            </a:r>
            <a:r>
              <a:rPr lang="en-US" dirty="0"/>
              <a:t>EQUEST</a:t>
            </a:r>
            <a:br>
              <a:rPr lang="en-US" dirty="0"/>
            </a:br>
            <a:r>
              <a:rPr lang="en-US" dirty="0"/>
              <a:t>DHCP- </a:t>
            </a:r>
            <a:r>
              <a:rPr lang="en-US" b="1" dirty="0"/>
              <a:t>A</a:t>
            </a:r>
            <a:r>
              <a:rPr lang="en-US" dirty="0"/>
              <a:t>cknowledge</a:t>
            </a:r>
            <a:endParaRPr lang="en-US" sz="2400" dirty="0">
              <a:solidFill>
                <a:srgbClr val="00111E"/>
              </a:solidFill>
              <a:cs typeface="Calibri Light" panose="020F0302020204030204" pitchFamily="34" charset="0"/>
            </a:endParaRPr>
          </a:p>
        </p:txBody>
      </p:sp>
    </p:spTree>
    <p:extLst>
      <p:ext uri="{BB962C8B-B14F-4D97-AF65-F5344CB8AC3E}">
        <p14:creationId xmlns:p14="http://schemas.microsoft.com/office/powerpoint/2010/main" val="2882161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a:spLocks noGrp="1"/>
          </p:cNvSpPr>
          <p:nvPr>
            <p:ph type="title"/>
          </p:nvPr>
        </p:nvSpPr>
        <p:spPr>
          <a:xfrm>
            <a:off x="838200" y="542925"/>
            <a:ext cx="10515600" cy="1147763"/>
          </a:xfrm>
        </p:spPr>
        <p:txBody>
          <a:bodyPr>
            <a:normAutofit/>
          </a:bodyPr>
          <a:lstStyle/>
          <a:p>
            <a:r>
              <a:rPr lang="en-US" dirty="0"/>
              <a:t>Chapter 6 – DORA Process</a:t>
            </a:r>
            <a:endParaRPr lang="en-US" dirty="0">
              <a:solidFill>
                <a:srgbClr val="063D63"/>
              </a:solidFill>
              <a:latin typeface="Bebas Neue" panose="020B0606020202050201" pitchFamily="34" charset="0"/>
            </a:endParaRPr>
          </a:p>
        </p:txBody>
      </p:sp>
      <p:pic>
        <p:nvPicPr>
          <p:cNvPr id="1030" name="Picture 6">
            <a:extLst>
              <a:ext uri="{FF2B5EF4-FFF2-40B4-BE49-F238E27FC236}">
                <a16:creationId xmlns:a16="http://schemas.microsoft.com/office/drawing/2014/main" id="{8925C64D-4872-4472-AACF-162B7E30A98A}"/>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018" y="2319338"/>
            <a:ext cx="3613018" cy="2952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CCCFF5F-6B05-45B1-9C48-94F7263ADEDA}"/>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63250" y="2319338"/>
            <a:ext cx="2084732" cy="2724150"/>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ECB7B5C1-8580-4DA2-B2AD-C2DF73B21130}"/>
              </a:ext>
            </a:extLst>
          </p:cNvPr>
          <p:cNvSpPr/>
          <p:nvPr/>
        </p:nvSpPr>
        <p:spPr>
          <a:xfrm>
            <a:off x="5245005" y="2262324"/>
            <a:ext cx="2761082" cy="67549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Discover</a:t>
            </a:r>
          </a:p>
        </p:txBody>
      </p:sp>
      <p:sp>
        <p:nvSpPr>
          <p:cNvPr id="11" name="Arrow: Right 10">
            <a:extLst>
              <a:ext uri="{FF2B5EF4-FFF2-40B4-BE49-F238E27FC236}">
                <a16:creationId xmlns:a16="http://schemas.microsoft.com/office/drawing/2014/main" id="{4FB1486E-A543-4401-9008-68007977B03E}"/>
              </a:ext>
            </a:extLst>
          </p:cNvPr>
          <p:cNvSpPr/>
          <p:nvPr/>
        </p:nvSpPr>
        <p:spPr>
          <a:xfrm flipH="1">
            <a:off x="5152304" y="3120146"/>
            <a:ext cx="2853784" cy="75396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  Offer</a:t>
            </a:r>
          </a:p>
        </p:txBody>
      </p:sp>
      <p:sp>
        <p:nvSpPr>
          <p:cNvPr id="12" name="Arrow: Right 11">
            <a:extLst>
              <a:ext uri="{FF2B5EF4-FFF2-40B4-BE49-F238E27FC236}">
                <a16:creationId xmlns:a16="http://schemas.microsoft.com/office/drawing/2014/main" id="{C63B0D1F-F43B-4735-986A-6540938A5FE2}"/>
              </a:ext>
            </a:extLst>
          </p:cNvPr>
          <p:cNvSpPr/>
          <p:nvPr/>
        </p:nvSpPr>
        <p:spPr>
          <a:xfrm>
            <a:off x="5245004" y="3981374"/>
            <a:ext cx="2761083" cy="75056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Request</a:t>
            </a:r>
            <a:r>
              <a:rPr lang="en-US" dirty="0"/>
              <a:t> </a:t>
            </a:r>
          </a:p>
        </p:txBody>
      </p:sp>
      <p:sp>
        <p:nvSpPr>
          <p:cNvPr id="13" name="Arrow: Right 12">
            <a:extLst>
              <a:ext uri="{FF2B5EF4-FFF2-40B4-BE49-F238E27FC236}">
                <a16:creationId xmlns:a16="http://schemas.microsoft.com/office/drawing/2014/main" id="{6D35D535-4AA0-4691-A343-86E76DA1719A}"/>
              </a:ext>
            </a:extLst>
          </p:cNvPr>
          <p:cNvSpPr/>
          <p:nvPr/>
        </p:nvSpPr>
        <p:spPr>
          <a:xfrm flipH="1">
            <a:off x="5152304" y="4731935"/>
            <a:ext cx="2853784" cy="75056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  Acknowledge</a:t>
            </a:r>
          </a:p>
        </p:txBody>
      </p:sp>
    </p:spTree>
    <p:extLst>
      <p:ext uri="{BB962C8B-B14F-4D97-AF65-F5344CB8AC3E}">
        <p14:creationId xmlns:p14="http://schemas.microsoft.com/office/powerpoint/2010/main" val="1958350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2925"/>
            <a:ext cx="10515600" cy="1147763"/>
          </a:xfrm>
        </p:spPr>
        <p:txBody>
          <a:bodyPr>
            <a:normAutofit/>
          </a:bodyPr>
          <a:lstStyle/>
          <a:p>
            <a:r>
              <a:rPr lang="en-US" dirty="0"/>
              <a:t>Chapter 6 – Network Services </a:t>
            </a:r>
            <a:endParaRPr lang="en-US" dirty="0">
              <a:solidFill>
                <a:srgbClr val="063D63"/>
              </a:solidFill>
              <a:latin typeface="Bebas Neue" panose="020B0606020202050201" pitchFamily="34" charset="0"/>
            </a:endParaRPr>
          </a:p>
        </p:txBody>
      </p:sp>
      <p:sp>
        <p:nvSpPr>
          <p:cNvPr id="3" name="Content Placeholder 2"/>
          <p:cNvSpPr>
            <a:spLocks noGrp="1"/>
          </p:cNvSpPr>
          <p:nvPr>
            <p:ph idx="1"/>
          </p:nvPr>
        </p:nvSpPr>
        <p:spPr/>
        <p:txBody>
          <a:bodyPr>
            <a:normAutofit/>
          </a:bodyPr>
          <a:lstStyle/>
          <a:p>
            <a:r>
              <a:rPr lang="en-US" b="1" dirty="0">
                <a:solidFill>
                  <a:srgbClr val="00111E"/>
                </a:solidFill>
              </a:rPr>
              <a:t>DNS-</a:t>
            </a:r>
            <a:r>
              <a:rPr lang="en-US" dirty="0">
                <a:solidFill>
                  <a:srgbClr val="00111E"/>
                </a:solidFill>
              </a:rPr>
              <a:t> DNS, or the Domain Name System, translates human readable domain names (for example, www.amazon.com) to machine readable IP addresses (for example, 192.0. 2.44)</a:t>
            </a:r>
          </a:p>
          <a:p>
            <a:endParaRPr lang="en-US" sz="2400" dirty="0">
              <a:solidFill>
                <a:srgbClr val="00111E"/>
              </a:solidFill>
            </a:endParaRPr>
          </a:p>
          <a:p>
            <a:r>
              <a:rPr lang="en-US" b="1" dirty="0"/>
              <a:t>Fully qualified domain name (FQDN):</a:t>
            </a:r>
            <a:r>
              <a:rPr lang="en-US" dirty="0"/>
              <a:t>A fully qualified domain name (FQDN) is one that contains both a hostname and a complete domain name.</a:t>
            </a:r>
          </a:p>
          <a:p>
            <a:endParaRPr lang="en-US" sz="2400" dirty="0">
              <a:solidFill>
                <a:srgbClr val="00111E"/>
              </a:solidFill>
            </a:endParaRPr>
          </a:p>
        </p:txBody>
      </p:sp>
    </p:spTree>
    <p:extLst>
      <p:ext uri="{BB962C8B-B14F-4D97-AF65-F5344CB8AC3E}">
        <p14:creationId xmlns:p14="http://schemas.microsoft.com/office/powerpoint/2010/main" val="1108014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2925"/>
            <a:ext cx="10515600" cy="1147763"/>
          </a:xfrm>
        </p:spPr>
        <p:txBody>
          <a:bodyPr>
            <a:normAutofit/>
          </a:bodyPr>
          <a:lstStyle/>
          <a:p>
            <a:r>
              <a:rPr lang="en-US" dirty="0"/>
              <a:t>Chapter 6 – Remote Networking Services</a:t>
            </a:r>
            <a:endParaRPr lang="en-US" dirty="0">
              <a:solidFill>
                <a:srgbClr val="063D63"/>
              </a:solidFill>
              <a:latin typeface="Bebas Neue" panose="020B0606020202050201" pitchFamily="34" charset="0"/>
            </a:endParaRPr>
          </a:p>
        </p:txBody>
      </p:sp>
      <p:sp>
        <p:nvSpPr>
          <p:cNvPr id="3" name="Content Placeholder 2"/>
          <p:cNvSpPr>
            <a:spLocks noGrp="1"/>
          </p:cNvSpPr>
          <p:nvPr>
            <p:ph idx="1"/>
          </p:nvPr>
        </p:nvSpPr>
        <p:spPr/>
        <p:txBody>
          <a:bodyPr>
            <a:normAutofit fontScale="92500" lnSpcReduction="20000"/>
          </a:bodyPr>
          <a:lstStyle/>
          <a:p>
            <a:pPr marL="0" indent="0">
              <a:buNone/>
            </a:pPr>
            <a:r>
              <a:rPr lang="en-US" dirty="0"/>
              <a:t>(RDS)-Remote Desktop Services, known as Terminal Services in earlier versions of Windows is one of the components of that allow a user to take control of a remote computer or virtual machine over a network connection.</a:t>
            </a:r>
            <a:br>
              <a:rPr lang="en-US" dirty="0"/>
            </a:br>
            <a:endParaRPr lang="en-US" sz="2400" dirty="0">
              <a:solidFill>
                <a:srgbClr val="00111E"/>
              </a:solidFill>
              <a:latin typeface="Montserrat Light" panose="00000400000000000000" pitchFamily="50" charset="0"/>
            </a:endParaRPr>
          </a:p>
          <a:p>
            <a:pPr marL="0" indent="0">
              <a:buNone/>
            </a:pPr>
            <a:r>
              <a:rPr lang="en-US" dirty="0"/>
              <a:t>(WVD)- Windows Virtual Desktop, Windows Virtual Desktop is a desktop and app virtualization service that runs on the cloud.</a:t>
            </a:r>
          </a:p>
          <a:p>
            <a:r>
              <a:rPr lang="en-US" sz="2000" dirty="0"/>
              <a:t>Set up a multi-session Windows 10 deployment that delivers a full Windows 10 with scalability</a:t>
            </a:r>
          </a:p>
          <a:p>
            <a:r>
              <a:rPr lang="en-US" sz="2000" dirty="0"/>
              <a:t>Virtualize Microsoft 365 Apps for enterprise and optimize it to run in multi-user virtual scenarios</a:t>
            </a:r>
          </a:p>
          <a:p>
            <a:r>
              <a:rPr lang="en-US" sz="2000" dirty="0"/>
              <a:t>Provide Windows 7 virtual desktops with free Extended Security Updates</a:t>
            </a:r>
          </a:p>
          <a:p>
            <a:r>
              <a:rPr lang="en-US" sz="2000" dirty="0"/>
              <a:t>Bring your existing Remote Desktop Services (RDS) and Windows Server desktops and apps to any computer</a:t>
            </a:r>
          </a:p>
          <a:p>
            <a:r>
              <a:rPr lang="en-US" sz="2000" dirty="0"/>
              <a:t>Virtualize both desktops and apps</a:t>
            </a:r>
          </a:p>
          <a:p>
            <a:r>
              <a:rPr lang="en-US" sz="2000" dirty="0"/>
              <a:t>Manage Windows 10, Windows Server, and Windows 7 desktops and apps with a unified management experience</a:t>
            </a:r>
          </a:p>
          <a:p>
            <a:endParaRPr lang="en-US" sz="2400" dirty="0">
              <a:solidFill>
                <a:srgbClr val="00111E"/>
              </a:solidFill>
              <a:latin typeface="Montserrat Light" panose="00000400000000000000" pitchFamily="50" charset="0"/>
            </a:endParaRPr>
          </a:p>
        </p:txBody>
      </p:sp>
    </p:spTree>
    <p:extLst>
      <p:ext uri="{BB962C8B-B14F-4D97-AF65-F5344CB8AC3E}">
        <p14:creationId xmlns:p14="http://schemas.microsoft.com/office/powerpoint/2010/main" val="3640640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2925"/>
            <a:ext cx="10515600" cy="1147763"/>
          </a:xfrm>
        </p:spPr>
        <p:txBody>
          <a:bodyPr>
            <a:normAutofit fontScale="90000"/>
          </a:bodyPr>
          <a:lstStyle/>
          <a:p>
            <a:r>
              <a:rPr lang="en-US" dirty="0"/>
              <a:t>Chapter 6 – Virtual desktop infrastructure (</a:t>
            </a:r>
            <a:r>
              <a:rPr lang="en-US" b="1" dirty="0"/>
              <a:t>VDI</a:t>
            </a:r>
            <a:r>
              <a:rPr lang="en-US" dirty="0"/>
              <a:t>) </a:t>
            </a:r>
            <a:endParaRPr lang="en-US" dirty="0">
              <a:solidFill>
                <a:srgbClr val="063D63"/>
              </a:solidFill>
              <a:latin typeface="Bebas Neue" panose="020B0606020202050201" pitchFamily="34" charset="0"/>
            </a:endParaRPr>
          </a:p>
        </p:txBody>
      </p:sp>
      <p:sp>
        <p:nvSpPr>
          <p:cNvPr id="3" name="Content Placeholder 2"/>
          <p:cNvSpPr>
            <a:spLocks noGrp="1"/>
          </p:cNvSpPr>
          <p:nvPr>
            <p:ph idx="1"/>
          </p:nvPr>
        </p:nvSpPr>
        <p:spPr/>
        <p:txBody>
          <a:bodyPr>
            <a:normAutofit lnSpcReduction="10000"/>
          </a:bodyPr>
          <a:lstStyle/>
          <a:p>
            <a:r>
              <a:rPr lang="en-US" dirty="0"/>
              <a:t>Virtual desktop infrastructure (</a:t>
            </a:r>
            <a:r>
              <a:rPr lang="en-US" b="1" dirty="0"/>
              <a:t>VDI</a:t>
            </a:r>
            <a:r>
              <a:rPr lang="en-US" dirty="0"/>
              <a:t>) is defined as the hosting of desktop environments on a central server. It is a form of desktop virtualization, as the specific desktop images run within virtual machines (VMs) and are delivered to end clients over a network.</a:t>
            </a:r>
          </a:p>
          <a:p>
            <a:r>
              <a:rPr lang="en-US" dirty="0"/>
              <a:t>VDI is another virtual desktop solution that allows the user to access a desktop environment remotely. The desktop could be a Virtual Machine (VM) or a personal computer (PC). VDI is referred to as a centralized desktop virtualization solution. The premise behind using VDI is to run desktop client operating systems, apps, and data in a server-based VM. The user can access and interact with the desktop using the </a:t>
            </a:r>
            <a:r>
              <a:rPr lang="en-US" b="1" dirty="0"/>
              <a:t>Remote Desktop Protocol (RDP).</a:t>
            </a:r>
            <a:endParaRPr lang="en-US" sz="2400" b="1" dirty="0">
              <a:solidFill>
                <a:srgbClr val="00111E"/>
              </a:solidFill>
              <a:latin typeface="Montserrat Light" panose="00000400000000000000" pitchFamily="50" charset="0"/>
            </a:endParaRPr>
          </a:p>
        </p:txBody>
      </p:sp>
    </p:spTree>
    <p:extLst>
      <p:ext uri="{BB962C8B-B14F-4D97-AF65-F5344CB8AC3E}">
        <p14:creationId xmlns:p14="http://schemas.microsoft.com/office/powerpoint/2010/main" val="2369564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2925"/>
            <a:ext cx="10515600" cy="1147763"/>
          </a:xfrm>
        </p:spPr>
        <p:txBody>
          <a:bodyPr>
            <a:normAutofit/>
          </a:bodyPr>
          <a:lstStyle/>
          <a:p>
            <a:r>
              <a:rPr lang="en-US" dirty="0"/>
              <a:t>Chapter 6 </a:t>
            </a:r>
            <a:r>
              <a:rPr lang="en-US" sz="4000" dirty="0">
                <a:latin typeface="+mn-lt"/>
              </a:rPr>
              <a:t>–</a:t>
            </a:r>
            <a:r>
              <a:rPr lang="en-US" sz="4000" dirty="0">
                <a:solidFill>
                  <a:srgbClr val="00111E"/>
                </a:solidFill>
                <a:latin typeface="+mn-lt"/>
              </a:rPr>
              <a:t>(VPN) Virtual Private Network</a:t>
            </a:r>
            <a:endParaRPr lang="en-US" sz="4000" dirty="0">
              <a:solidFill>
                <a:srgbClr val="063D63"/>
              </a:solidFill>
              <a:latin typeface="+mn-lt"/>
            </a:endParaRPr>
          </a:p>
        </p:txBody>
      </p:sp>
      <p:sp>
        <p:nvSpPr>
          <p:cNvPr id="3" name="Content Placeholder 2"/>
          <p:cNvSpPr>
            <a:spLocks noGrp="1"/>
          </p:cNvSpPr>
          <p:nvPr>
            <p:ph idx="1"/>
          </p:nvPr>
        </p:nvSpPr>
        <p:spPr/>
        <p:txBody>
          <a:bodyPr>
            <a:normAutofit/>
          </a:bodyPr>
          <a:lstStyle/>
          <a:p>
            <a:r>
              <a:rPr lang="en-US" sz="2400" dirty="0">
                <a:solidFill>
                  <a:srgbClr val="00111E"/>
                </a:solidFill>
                <a:latin typeface="Montserrat Light" panose="00000400000000000000" pitchFamily="50" charset="0"/>
              </a:rPr>
              <a:t>(VPN)- Virtual Private Network- </a:t>
            </a:r>
            <a:r>
              <a:rPr lang="en-US" dirty="0"/>
              <a:t> A VPN is used to send data and ensure it is secured from one private network to another private network using the Internet. A VPN creates a secure tunnel and uses encryption to make sure the information remains private. A practical way to describe a VPN is an encrypted secure connection between private networks using a public network.</a:t>
            </a:r>
            <a:endParaRPr lang="en-US" sz="2400" dirty="0">
              <a:solidFill>
                <a:srgbClr val="00111E"/>
              </a:solidFill>
              <a:latin typeface="Montserrat Light" panose="00000400000000000000" pitchFamily="50" charset="0"/>
            </a:endParaRPr>
          </a:p>
        </p:txBody>
      </p:sp>
    </p:spTree>
    <p:extLst>
      <p:ext uri="{BB962C8B-B14F-4D97-AF65-F5344CB8AC3E}">
        <p14:creationId xmlns:p14="http://schemas.microsoft.com/office/powerpoint/2010/main" val="3921745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1079</Words>
  <Application>Microsoft Office PowerPoint</Application>
  <PresentationFormat>Widescreen</PresentationFormat>
  <Paragraphs>49</Paragraphs>
  <Slides>15</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Calibri</vt:lpstr>
      <vt:lpstr>Poppins Medium</vt:lpstr>
      <vt:lpstr>Bebas Neue</vt:lpstr>
      <vt:lpstr>Montserrat Light</vt:lpstr>
      <vt:lpstr>Arial</vt:lpstr>
      <vt:lpstr>Poppins SemiBold</vt:lpstr>
      <vt:lpstr>Calibri Light</vt:lpstr>
      <vt:lpstr>Office Theme</vt:lpstr>
      <vt:lpstr>Custom Design</vt:lpstr>
      <vt:lpstr>PowerPoint Presentation</vt:lpstr>
      <vt:lpstr>Chapter 6 Network Services</vt:lpstr>
      <vt:lpstr>Objectives </vt:lpstr>
      <vt:lpstr>Chapter 6 – DHCP (Dynamic Host Configuration Protocol) </vt:lpstr>
      <vt:lpstr>Chapter 6 – DORA Process</vt:lpstr>
      <vt:lpstr>Chapter 6 – Network Services </vt:lpstr>
      <vt:lpstr>Chapter 6 – Remote Networking Services</vt:lpstr>
      <vt:lpstr>Chapter 6 – Virtual desktop infrastructure (VDI) </vt:lpstr>
      <vt:lpstr>Chapter 6 –(VPN) Virtual Private Network</vt:lpstr>
      <vt:lpstr>Chapter 6 – VPN Tunnel </vt:lpstr>
      <vt:lpstr>Chapter 6 – VPN Remote Access and Site to Site</vt:lpstr>
      <vt:lpstr>Chapter 6 – IPsec</vt:lpstr>
      <vt:lpstr>Chapter 6 –Transport Layer Security (TLS) and Secure Sockets Layer (SSL)</vt:lpstr>
      <vt:lpstr>Chapter 6 – L2TP or Layer 2 Tunneling Protocol </vt:lpstr>
      <vt:lpstr>Chapter 6 – Point-to-Point Tunneling Protocol (PPTP)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Leaston</dc:creator>
  <cp:lastModifiedBy>John Leaston</cp:lastModifiedBy>
  <cp:revision>7</cp:revision>
  <dcterms:created xsi:type="dcterms:W3CDTF">2021-02-03T16:14:07Z</dcterms:created>
  <dcterms:modified xsi:type="dcterms:W3CDTF">2021-02-03T17:57:16Z</dcterms:modified>
</cp:coreProperties>
</file>